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56" r:id="rId3"/>
    <p:sldId id="257" r:id="rId4"/>
    <p:sldId id="258" r:id="rId5"/>
    <p:sldId id="259" r:id="rId6"/>
    <p:sldId id="264" r:id="rId7"/>
    <p:sldId id="263" r:id="rId8"/>
    <p:sldId id="262" r:id="rId9"/>
    <p:sldId id="268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364" autoAdjust="0"/>
  </p:normalViewPr>
  <p:slideViewPr>
    <p:cSldViewPr snapToGrid="0">
      <p:cViewPr varScale="1">
        <p:scale>
          <a:sx n="92" d="100"/>
          <a:sy n="92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A8C0E-6836-4226-B03E-3A3C3A8B4916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D7E2B-DB15-4280-8887-D8F0331D0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2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D7E2B-DB15-4280-8887-D8F0331D0D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1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0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0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9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4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2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0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7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7DD2-6562-43CC-87A2-74C4E516DA9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9E5C-708D-43B9-89EA-D29B3B5FA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12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11" Type="http://schemas.openxmlformats.org/officeDocument/2006/relationships/image" Target="../media/image7.gif"/><Relationship Id="rId5" Type="http://schemas.openxmlformats.org/officeDocument/2006/relationships/audio" Target="../media/audio1.wav"/><Relationship Id="rId10" Type="http://schemas.openxmlformats.org/officeDocument/2006/relationships/image" Target="../media/image6.png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6502003" y="3769519"/>
          <a:ext cx="1498997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Clip" r:id="rId3" imgW="1999793" imgH="1831543" progId="">
                  <p:embed/>
                </p:oleObj>
              </mc:Choice>
              <mc:Fallback>
                <p:oleObj name="Clip" r:id="rId3" imgW="1999793" imgH="1831543" progId="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003" y="3769519"/>
                        <a:ext cx="1498997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AutoShape 4">
            <a:hlinkClick r:id="" action="ppaction://noaction" highlightClick="1"/>
            <a:hlinkHover r:id="" action="ppaction://noaction">
              <a:snd r:embed="rId5" name="applause.wav"/>
            </a:hlinkHover>
          </p:cNvPr>
          <p:cNvSpPr>
            <a:spLocks noChangeArrowheads="1"/>
          </p:cNvSpPr>
          <p:nvPr/>
        </p:nvSpPr>
        <p:spPr bwMode="auto">
          <a:xfrm>
            <a:off x="6172200" y="4857750"/>
            <a:ext cx="247650" cy="172641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/>
          </a:p>
        </p:txBody>
      </p:sp>
      <p:sp>
        <p:nvSpPr>
          <p:cNvPr id="3076" name="WordArt 14"/>
          <p:cNvSpPr>
            <a:spLocks noChangeArrowheads="1" noChangeShapeType="1" noTextEdit="1"/>
          </p:cNvSpPr>
          <p:nvPr/>
        </p:nvSpPr>
        <p:spPr bwMode="auto">
          <a:xfrm>
            <a:off x="2343150" y="285750"/>
            <a:ext cx="4743450" cy="1828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endParaRPr lang="en-US" sz="2100" kern="10">
              <a:ln w="12700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1143000" y="114300"/>
            <a:ext cx="7029450" cy="668655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>
              <a:defRPr/>
            </a:pPr>
            <a:r>
              <a:rPr lang="en-US" sz="60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thầy cô giáo và các em học sinh</a:t>
            </a:r>
            <a:r>
              <a:rPr lang="en-US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Linus"/>
              </a:rPr>
              <a:t> </a:t>
            </a:r>
          </a:p>
        </p:txBody>
      </p:sp>
      <p:sp>
        <p:nvSpPr>
          <p:cNvPr id="3078" name="WordArt 20"/>
          <p:cNvSpPr>
            <a:spLocks noChangeArrowheads="1" noChangeShapeType="1" noTextEdit="1"/>
          </p:cNvSpPr>
          <p:nvPr/>
        </p:nvSpPr>
        <p:spPr bwMode="auto">
          <a:xfrm>
            <a:off x="3371850" y="2519362"/>
            <a:ext cx="2857500" cy="73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kern="10" dirty="0">
                <a:ln w="9525" cap="sq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</a:p>
          <a:p>
            <a:pPr algn="ctr"/>
            <a:r>
              <a:rPr lang="en-US" sz="2700" kern="10" dirty="0">
                <a:ln w="9525" cap="sq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1</a:t>
            </a:r>
          </a:p>
        </p:txBody>
      </p:sp>
      <p:pic>
        <p:nvPicPr>
          <p:cNvPr id="3079" name="Picture 4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00350"/>
            <a:ext cx="457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0" descr="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12001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5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3143250" y="3314700"/>
            <a:ext cx="45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1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9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42950"/>
            <a:ext cx="4572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9" descr="1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1250" y="-675084"/>
            <a:ext cx="457201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5" name="Object 2"/>
          <p:cNvGraphicFramePr>
            <a:graphicFrameLocks noChangeAspect="1"/>
          </p:cNvGraphicFramePr>
          <p:nvPr/>
        </p:nvGraphicFramePr>
        <p:xfrm>
          <a:off x="1143000" y="0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Clip" r:id="rId8" imgW="1278331" imgH="1273759" progId="">
                  <p:embed/>
                </p:oleObj>
              </mc:Choice>
              <mc:Fallback>
                <p:oleObj name="Clip" r:id="rId8" imgW="1278331" imgH="1273759" progId="">
                  <p:embed/>
                  <p:pic>
                    <p:nvPicPr>
                      <p:cNvPr id="308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0"/>
                        <a:ext cx="106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WordArt 19"/>
          <p:cNvSpPr>
            <a:spLocks noChangeArrowheads="1" noChangeShapeType="1" noTextEdit="1"/>
          </p:cNvSpPr>
          <p:nvPr/>
        </p:nvSpPr>
        <p:spPr bwMode="auto">
          <a:xfrm>
            <a:off x="2286000" y="114301"/>
            <a:ext cx="4457700" cy="278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700" kern="10" dirty="0">
                <a:ln w="9525" cap="sq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2700" kern="10" dirty="0">
                <a:ln w="9525" cap="sq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UTM Androgyne" panose="02040603050506020204" pitchFamily="18" charset="0"/>
                <a:cs typeface="Times New Roman" panose="02020603050405020304" pitchFamily="18" charset="0"/>
              </a:rPr>
              <a:t>TIÊN ĐỘNG</a:t>
            </a:r>
          </a:p>
        </p:txBody>
      </p:sp>
      <p:pic>
        <p:nvPicPr>
          <p:cNvPr id="3087" name="Picture 29" descr="Bauernbar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171950"/>
            <a:ext cx="3429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800100"/>
            <a:ext cx="8572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39416"/>
            <a:ext cx="74295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8" descr="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86251" y="1578769"/>
            <a:ext cx="1365647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0" descr="2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2" y="1578769"/>
            <a:ext cx="1081088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Box 19"/>
          <p:cNvSpPr txBox="1">
            <a:spLocks noChangeArrowheads="1"/>
          </p:cNvSpPr>
          <p:nvPr/>
        </p:nvSpPr>
        <p:spPr bwMode="auto">
          <a:xfrm>
            <a:off x="2277666" y="3540026"/>
            <a:ext cx="536257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nn-NO" altLang="vi-VN" sz="2700" b="1" dirty="0" smtClean="0">
                <a:solidFill>
                  <a:srgbClr val="FF0000"/>
                </a:solidFill>
                <a:latin typeface="UTM ViceroyJF" pitchFamily="18" charset="0"/>
                <a:cs typeface="Times New Roman" panose="02020603050405020304" pitchFamily="18" charset="0"/>
              </a:rPr>
              <a:t>SO SÁNH CÁC SỐ TRONG PHẠM VI 100</a:t>
            </a:r>
            <a:endParaRPr lang="en-US" altLang="vi-VN" sz="2700" dirty="0">
              <a:solidFill>
                <a:srgbClr val="FF0000"/>
              </a:solidFill>
              <a:latin typeface="UTM ViceroyJF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01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5473" y="217665"/>
            <a:ext cx="5205846" cy="645376"/>
          </a:xfrm>
        </p:spPr>
        <p:txBody>
          <a:bodyPr>
            <a:noAutofit/>
          </a:bodyPr>
          <a:lstStyle/>
          <a:p>
            <a:r>
              <a:rPr lang="en-US" sz="4050" dirty="0" err="1">
                <a:latin typeface="Times New Roman" panose="02020603050405020304" pitchFamily="18" charset="0"/>
              </a:rPr>
              <a:t>Bài</a:t>
            </a:r>
            <a:r>
              <a:rPr lang="en-US" sz="4050" dirty="0">
                <a:latin typeface="Times New Roman" panose="02020603050405020304" pitchFamily="18" charset="0"/>
              </a:rPr>
              <a:t> 1: So </a:t>
            </a:r>
            <a:r>
              <a:rPr lang="en-US" sz="4050" dirty="0" err="1">
                <a:latin typeface="Times New Roman" panose="02020603050405020304" pitchFamily="18" charset="0"/>
              </a:rPr>
              <a:t>sánh</a:t>
            </a:r>
            <a:r>
              <a:rPr lang="en-US" sz="4050" dirty="0">
                <a:latin typeface="Times New Roman" panose="02020603050405020304" pitchFamily="18" charset="0"/>
              </a:rPr>
              <a:t> </a:t>
            </a:r>
            <a:r>
              <a:rPr lang="en-US" sz="4050" dirty="0" err="1">
                <a:latin typeface="Times New Roman" panose="02020603050405020304" pitchFamily="18" charset="0"/>
              </a:rPr>
              <a:t>hai</a:t>
            </a:r>
            <a:r>
              <a:rPr lang="en-US" sz="4050" dirty="0">
                <a:latin typeface="Times New Roman" panose="02020603050405020304" pitchFamily="18" charset="0"/>
              </a:rPr>
              <a:t> </a:t>
            </a:r>
            <a:r>
              <a:rPr lang="en-US" sz="4050" dirty="0" err="1">
                <a:latin typeface="Times New Roman" panose="02020603050405020304" pitchFamily="18" charset="0"/>
              </a:rPr>
              <a:t>số</a:t>
            </a:r>
            <a:r>
              <a:rPr lang="en-US" sz="405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63586" y="3431847"/>
            <a:ext cx="3117272" cy="9020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 &lt; 32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63588" y="2229097"/>
            <a:ext cx="3117270" cy="9808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&gt; 25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063587" y="1079479"/>
            <a:ext cx="3117271" cy="7856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</a:p>
        </p:txBody>
      </p:sp>
    </p:spTree>
    <p:extLst>
      <p:ext uri="{BB962C8B-B14F-4D97-AF65-F5344CB8AC3E}">
        <p14:creationId xmlns:p14="http://schemas.microsoft.com/office/powerpoint/2010/main" val="428940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26" grpId="0" animBg="1"/>
      <p:bldP spid="2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73815"/>
              </p:ext>
            </p:extLst>
          </p:nvPr>
        </p:nvGraphicFramePr>
        <p:xfrm>
          <a:off x="87239" y="654259"/>
          <a:ext cx="8882233" cy="3483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153">
                  <a:extLst>
                    <a:ext uri="{9D8B030D-6E8A-4147-A177-3AD203B41FA5}">
                      <a16:colId xmlns:a16="http://schemas.microsoft.com/office/drawing/2014/main" val="3792444291"/>
                    </a:ext>
                  </a:extLst>
                </a:gridCol>
                <a:gridCol w="1527585">
                  <a:extLst>
                    <a:ext uri="{9D8B030D-6E8A-4147-A177-3AD203B41FA5}">
                      <a16:colId xmlns:a16="http://schemas.microsoft.com/office/drawing/2014/main" val="404687745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538607286"/>
                    </a:ext>
                  </a:extLst>
                </a:gridCol>
                <a:gridCol w="1484556">
                  <a:extLst>
                    <a:ext uri="{9D8B030D-6E8A-4147-A177-3AD203B41FA5}">
                      <a16:colId xmlns:a16="http://schemas.microsoft.com/office/drawing/2014/main" val="38205235"/>
                    </a:ext>
                  </a:extLst>
                </a:gridCol>
                <a:gridCol w="1441524">
                  <a:extLst>
                    <a:ext uri="{9D8B030D-6E8A-4147-A177-3AD203B41FA5}">
                      <a16:colId xmlns:a16="http://schemas.microsoft.com/office/drawing/2014/main" val="2226557239"/>
                    </a:ext>
                  </a:extLst>
                </a:gridCol>
                <a:gridCol w="1581375">
                  <a:extLst>
                    <a:ext uri="{9D8B030D-6E8A-4147-A177-3AD203B41FA5}">
                      <a16:colId xmlns:a16="http://schemas.microsoft.com/office/drawing/2014/main" val="3341780778"/>
                    </a:ext>
                  </a:extLst>
                </a:gridCol>
              </a:tblGrid>
              <a:tr h="127803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83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1620"/>
                  </a:ext>
                </a:extLst>
              </a:tr>
              <a:tr h="110297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875142"/>
                  </a:ext>
                </a:extLst>
              </a:tr>
              <a:tr h="1102974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43891"/>
                  </a:ext>
                </a:extLst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576430" y="2202892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4816" y="2177604"/>
            <a:ext cx="131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2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71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576430" y="3309737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879226" y="3309737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368935" y="3309737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4800599" y="3309737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367629" y="3306119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954942" y="3317600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1879226" y="2231656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3366919" y="2202892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800599" y="2177604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67629" y="2202892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7954942" y="2165636"/>
            <a:ext cx="609600" cy="6096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32040" y="2134640"/>
            <a:ext cx="1489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&lt;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2946" y="3290112"/>
            <a:ext cx="131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 &gt; 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29504" y="3306119"/>
            <a:ext cx="131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&gt; 56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64036" y="2202892"/>
            <a:ext cx="131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&lt; 27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42579" y="3290112"/>
            <a:ext cx="131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&gt; 9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558878" y="2197453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 &gt; 83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47236" y="3290112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 &lt; 87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66057" y="2201564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&lt; 48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034318" y="3317600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463274" y="2197453"/>
            <a:ext cx="150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&lt; 100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41798" y="3290112"/>
            <a:ext cx="150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3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205" y="108703"/>
            <a:ext cx="721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, =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907059" y="1274550"/>
            <a:ext cx="3752093" cy="943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27   23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07059" y="3207897"/>
            <a:ext cx="3751118" cy="878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27&lt; 23 + 10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04134" y="1243180"/>
            <a:ext cx="3709230" cy="9155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 – 20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07059" y="1271995"/>
            <a:ext cx="3751118" cy="910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 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+ 11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971807" y="1278938"/>
            <a:ext cx="3709230" cy="908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 – 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886351" y="1238026"/>
            <a:ext cx="3751118" cy="936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46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+ 10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86351" y="1278937"/>
            <a:ext cx="3793981" cy="908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78 - 32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907059" y="3192138"/>
            <a:ext cx="3838727" cy="935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  &lt;  30 + 11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950863" y="3196758"/>
            <a:ext cx="3751118" cy="9364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 &gt; 46 + 10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950863" y="3214746"/>
            <a:ext cx="3709230" cy="9155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 &gt; 63 – 20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951913" y="3195541"/>
            <a:ext cx="3727208" cy="932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 =  39 – 3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950863" y="3242338"/>
            <a:ext cx="3793981" cy="908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 &lt;  78 - 32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0750" y="436071"/>
            <a:ext cx="371475" cy="61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982701" y="1324778"/>
            <a:ext cx="4381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4006536" y="1366306"/>
            <a:ext cx="4342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698" y="1345696"/>
            <a:ext cx="436644" cy="79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dirty="0"/>
          </a:p>
        </p:txBody>
      </p:sp>
      <p:sp>
        <p:nvSpPr>
          <p:cNvPr id="28" name="TextBox 27"/>
          <p:cNvSpPr txBox="1"/>
          <p:nvPr/>
        </p:nvSpPr>
        <p:spPr>
          <a:xfrm>
            <a:off x="4027446" y="1309830"/>
            <a:ext cx="436644" cy="79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dirty="0"/>
          </a:p>
        </p:txBody>
      </p:sp>
      <p:sp>
        <p:nvSpPr>
          <p:cNvPr id="30" name="TextBox 29"/>
          <p:cNvSpPr txBox="1"/>
          <p:nvPr/>
        </p:nvSpPr>
        <p:spPr>
          <a:xfrm>
            <a:off x="3990465" y="1336420"/>
            <a:ext cx="436644" cy="79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dirty="0"/>
          </a:p>
        </p:txBody>
      </p:sp>
      <p:sp>
        <p:nvSpPr>
          <p:cNvPr id="37" name="TextBox 36"/>
          <p:cNvSpPr txBox="1"/>
          <p:nvPr/>
        </p:nvSpPr>
        <p:spPr>
          <a:xfrm>
            <a:off x="3946972" y="1336420"/>
            <a:ext cx="5975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143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0" grpId="0"/>
      <p:bldP spid="30" grpId="1"/>
      <p:bldP spid="37" grpId="0"/>
      <p:bldP spid="37" grpId="1"/>
      <p:bldP spid="3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57200" y="457200"/>
            <a:ext cx="8250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a)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54976" y="1703909"/>
            <a:ext cx="242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47, 68, 43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51018" y="2705907"/>
            <a:ext cx="3605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74421" y="1751953"/>
            <a:ext cx="298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67, 74, 89,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62693" y="2705907"/>
            <a:ext cx="3605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8999" y="1771626"/>
            <a:ext cx="303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13, 70, 9,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51018" y="2686234"/>
            <a:ext cx="3605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/>
      <p:bldP spid="36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70055"/>
              </p:ext>
            </p:extLst>
          </p:nvPr>
        </p:nvGraphicFramePr>
        <p:xfrm>
          <a:off x="1383485" y="1146773"/>
          <a:ext cx="2514609" cy="641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>
                  <a:extLst>
                    <a:ext uri="{9D8B030D-6E8A-4147-A177-3AD203B41FA5}">
                      <a16:colId xmlns:a16="http://schemas.microsoft.com/office/drawing/2014/main" val="1698541532"/>
                    </a:ext>
                  </a:extLst>
                </a:gridCol>
                <a:gridCol w="838203">
                  <a:extLst>
                    <a:ext uri="{9D8B030D-6E8A-4147-A177-3AD203B41FA5}">
                      <a16:colId xmlns:a16="http://schemas.microsoft.com/office/drawing/2014/main" val="2651292945"/>
                    </a:ext>
                  </a:extLst>
                </a:gridCol>
                <a:gridCol w="838203">
                  <a:extLst>
                    <a:ext uri="{9D8B030D-6E8A-4147-A177-3AD203B41FA5}">
                      <a16:colId xmlns:a16="http://schemas.microsoft.com/office/drawing/2014/main" val="2792778858"/>
                    </a:ext>
                  </a:extLst>
                </a:gridCol>
              </a:tblGrid>
              <a:tr h="641186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1671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93015" y="1970520"/>
          <a:ext cx="2495547" cy="60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849">
                  <a:extLst>
                    <a:ext uri="{9D8B030D-6E8A-4147-A177-3AD203B41FA5}">
                      <a16:colId xmlns:a16="http://schemas.microsoft.com/office/drawing/2014/main" val="1085630891"/>
                    </a:ext>
                  </a:extLst>
                </a:gridCol>
                <a:gridCol w="831849">
                  <a:extLst>
                    <a:ext uri="{9D8B030D-6E8A-4147-A177-3AD203B41FA5}">
                      <a16:colId xmlns:a16="http://schemas.microsoft.com/office/drawing/2014/main" val="2240185881"/>
                    </a:ext>
                  </a:extLst>
                </a:gridCol>
                <a:gridCol w="831849">
                  <a:extLst>
                    <a:ext uri="{9D8B030D-6E8A-4147-A177-3AD203B41FA5}">
                      <a16:colId xmlns:a16="http://schemas.microsoft.com/office/drawing/2014/main" val="847937242"/>
                    </a:ext>
                  </a:extLst>
                </a:gridCol>
              </a:tblGrid>
              <a:tr h="607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4941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9018" y="1931733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47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49050" y="1894409"/>
            <a:ext cx="652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63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07646" y="1909945"/>
            <a:ext cx="676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68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16421"/>
              </p:ext>
            </p:extLst>
          </p:nvPr>
        </p:nvGraphicFramePr>
        <p:xfrm>
          <a:off x="5252108" y="1133734"/>
          <a:ext cx="2990824" cy="69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06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692325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94141"/>
              </p:ext>
            </p:extLst>
          </p:nvPr>
        </p:nvGraphicFramePr>
        <p:xfrm>
          <a:off x="5252108" y="1981873"/>
          <a:ext cx="299082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06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602969"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5541" y="1942363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63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6076062" y="1964235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67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6805855" y="1951125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74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7546904" y="1940359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89</a:t>
            </a:r>
            <a:endParaRPr lang="en-US" sz="36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38211"/>
              </p:ext>
            </p:extLst>
          </p:nvPr>
        </p:nvGraphicFramePr>
        <p:xfrm>
          <a:off x="2726781" y="3136929"/>
          <a:ext cx="36053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29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901329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901329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901329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348654"/>
              </p:ext>
            </p:extLst>
          </p:nvPr>
        </p:nvGraphicFramePr>
        <p:xfrm>
          <a:off x="2765101" y="3950871"/>
          <a:ext cx="3605320" cy="69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30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901330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901330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901330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692325"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576237" y="3939484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70</a:t>
            </a:r>
            <a:endParaRPr lang="en-US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4666294" y="3948867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57</a:t>
            </a:r>
            <a:endParaRPr lang="en-US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3735412" y="3959240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13</a:t>
            </a:r>
            <a:endParaRPr lang="en-US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2781910" y="3932823"/>
            <a:ext cx="91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9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479249" y="1874753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3233227" y="1940359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5417849" y="1940359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6194645" y="1894409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6966178" y="1927392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7643407" y="1927393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5674110" y="3916661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4813075" y="3932823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3847139" y="3959115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974100" y="3959115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676275" y="352425"/>
            <a:ext cx="846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83305" y="1951126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96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29" grpId="0"/>
      <p:bldP spid="32" grpId="0"/>
      <p:bldP spid="33" grpId="0"/>
      <p:bldP spid="43" grpId="0"/>
      <p:bldP spid="44" grpId="0"/>
      <p:bldP spid="45" grpId="0"/>
      <p:bldP spid="46" grpId="0"/>
      <p:bldP spid="11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" y="35242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24026"/>
              </p:ext>
            </p:extLst>
          </p:nvPr>
        </p:nvGraphicFramePr>
        <p:xfrm>
          <a:off x="1383485" y="1146773"/>
          <a:ext cx="2514609" cy="641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>
                  <a:extLst>
                    <a:ext uri="{9D8B030D-6E8A-4147-A177-3AD203B41FA5}">
                      <a16:colId xmlns:a16="http://schemas.microsoft.com/office/drawing/2014/main" val="1698541532"/>
                    </a:ext>
                  </a:extLst>
                </a:gridCol>
                <a:gridCol w="838203">
                  <a:extLst>
                    <a:ext uri="{9D8B030D-6E8A-4147-A177-3AD203B41FA5}">
                      <a16:colId xmlns:a16="http://schemas.microsoft.com/office/drawing/2014/main" val="2651292945"/>
                    </a:ext>
                  </a:extLst>
                </a:gridCol>
                <a:gridCol w="838203">
                  <a:extLst>
                    <a:ext uri="{9D8B030D-6E8A-4147-A177-3AD203B41FA5}">
                      <a16:colId xmlns:a16="http://schemas.microsoft.com/office/drawing/2014/main" val="2792778858"/>
                    </a:ext>
                  </a:extLst>
                </a:gridCol>
              </a:tblGrid>
              <a:tr h="641186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1671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67974"/>
              </p:ext>
            </p:extLst>
          </p:nvPr>
        </p:nvGraphicFramePr>
        <p:xfrm>
          <a:off x="1393015" y="1970520"/>
          <a:ext cx="2495547" cy="60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849">
                  <a:extLst>
                    <a:ext uri="{9D8B030D-6E8A-4147-A177-3AD203B41FA5}">
                      <a16:colId xmlns:a16="http://schemas.microsoft.com/office/drawing/2014/main" val="1085630891"/>
                    </a:ext>
                  </a:extLst>
                </a:gridCol>
                <a:gridCol w="831849">
                  <a:extLst>
                    <a:ext uri="{9D8B030D-6E8A-4147-A177-3AD203B41FA5}">
                      <a16:colId xmlns:a16="http://schemas.microsoft.com/office/drawing/2014/main" val="2240185881"/>
                    </a:ext>
                  </a:extLst>
                </a:gridCol>
                <a:gridCol w="831849">
                  <a:extLst>
                    <a:ext uri="{9D8B030D-6E8A-4147-A177-3AD203B41FA5}">
                      <a16:colId xmlns:a16="http://schemas.microsoft.com/office/drawing/2014/main" val="847937242"/>
                    </a:ext>
                  </a:extLst>
                </a:gridCol>
              </a:tblGrid>
              <a:tr h="607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49416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9018" y="1931733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71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49447" y="1970520"/>
            <a:ext cx="652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46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97925" y="1922833"/>
            <a:ext cx="676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29</a:t>
            </a:r>
            <a:endParaRPr lang="en-US" sz="36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54788"/>
              </p:ext>
            </p:extLst>
          </p:nvPr>
        </p:nvGraphicFramePr>
        <p:xfrm>
          <a:off x="5397928" y="1121299"/>
          <a:ext cx="2514609" cy="641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3">
                  <a:extLst>
                    <a:ext uri="{9D8B030D-6E8A-4147-A177-3AD203B41FA5}">
                      <a16:colId xmlns:a16="http://schemas.microsoft.com/office/drawing/2014/main" val="1698541532"/>
                    </a:ext>
                  </a:extLst>
                </a:gridCol>
                <a:gridCol w="838203">
                  <a:extLst>
                    <a:ext uri="{9D8B030D-6E8A-4147-A177-3AD203B41FA5}">
                      <a16:colId xmlns:a16="http://schemas.microsoft.com/office/drawing/2014/main" val="2651292945"/>
                    </a:ext>
                  </a:extLst>
                </a:gridCol>
                <a:gridCol w="838203">
                  <a:extLst>
                    <a:ext uri="{9D8B030D-6E8A-4147-A177-3AD203B41FA5}">
                      <a16:colId xmlns:a16="http://schemas.microsoft.com/office/drawing/2014/main" val="2792778858"/>
                    </a:ext>
                  </a:extLst>
                </a:gridCol>
              </a:tblGrid>
              <a:tr h="641186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1671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81355"/>
              </p:ext>
            </p:extLst>
          </p:nvPr>
        </p:nvGraphicFramePr>
        <p:xfrm>
          <a:off x="5431212" y="1935977"/>
          <a:ext cx="2495547" cy="60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849">
                  <a:extLst>
                    <a:ext uri="{9D8B030D-6E8A-4147-A177-3AD203B41FA5}">
                      <a16:colId xmlns:a16="http://schemas.microsoft.com/office/drawing/2014/main" val="1085630891"/>
                    </a:ext>
                  </a:extLst>
                </a:gridCol>
                <a:gridCol w="831849">
                  <a:extLst>
                    <a:ext uri="{9D8B030D-6E8A-4147-A177-3AD203B41FA5}">
                      <a16:colId xmlns:a16="http://schemas.microsoft.com/office/drawing/2014/main" val="2240185881"/>
                    </a:ext>
                  </a:extLst>
                </a:gridCol>
                <a:gridCol w="831849">
                  <a:extLst>
                    <a:ext uri="{9D8B030D-6E8A-4147-A177-3AD203B41FA5}">
                      <a16:colId xmlns:a16="http://schemas.microsoft.com/office/drawing/2014/main" val="847937242"/>
                    </a:ext>
                  </a:extLst>
                </a:gridCol>
              </a:tblGrid>
              <a:tr h="6075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49416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486068" y="1856352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56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336288" y="1871282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52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7183818" y="1822748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39</a:t>
            </a:r>
            <a:endParaRPr lang="en-US" sz="3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073385"/>
              </p:ext>
            </p:extLst>
          </p:nvPr>
        </p:nvGraphicFramePr>
        <p:xfrm>
          <a:off x="1145378" y="3119580"/>
          <a:ext cx="2990824" cy="69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06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692325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88752"/>
              </p:ext>
            </p:extLst>
          </p:nvPr>
        </p:nvGraphicFramePr>
        <p:xfrm>
          <a:off x="1145378" y="4016105"/>
          <a:ext cx="299082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06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747706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602969"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76277" y="4007161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85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1992645" y="4014339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80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2708140" y="3970922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63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3385345" y="4000051"/>
            <a:ext cx="7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36</a:t>
            </a:r>
            <a:endParaRPr lang="en-US" sz="36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36102"/>
              </p:ext>
            </p:extLst>
          </p:nvPr>
        </p:nvGraphicFramePr>
        <p:xfrm>
          <a:off x="5403942" y="3171825"/>
          <a:ext cx="36053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29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901329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901329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901329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58101"/>
              </p:ext>
            </p:extLst>
          </p:nvPr>
        </p:nvGraphicFramePr>
        <p:xfrm>
          <a:off x="5403938" y="3970923"/>
          <a:ext cx="3605320" cy="69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30">
                  <a:extLst>
                    <a:ext uri="{9D8B030D-6E8A-4147-A177-3AD203B41FA5}">
                      <a16:colId xmlns:a16="http://schemas.microsoft.com/office/drawing/2014/main" val="159650521"/>
                    </a:ext>
                  </a:extLst>
                </a:gridCol>
                <a:gridCol w="901330">
                  <a:extLst>
                    <a:ext uri="{9D8B030D-6E8A-4147-A177-3AD203B41FA5}">
                      <a16:colId xmlns:a16="http://schemas.microsoft.com/office/drawing/2014/main" val="2134826629"/>
                    </a:ext>
                  </a:extLst>
                </a:gridCol>
                <a:gridCol w="901330">
                  <a:extLst>
                    <a:ext uri="{9D8B030D-6E8A-4147-A177-3AD203B41FA5}">
                      <a16:colId xmlns:a16="http://schemas.microsoft.com/office/drawing/2014/main" val="1153589428"/>
                    </a:ext>
                  </a:extLst>
                </a:gridCol>
                <a:gridCol w="901330">
                  <a:extLst>
                    <a:ext uri="{9D8B030D-6E8A-4147-A177-3AD203B41FA5}">
                      <a16:colId xmlns:a16="http://schemas.microsoft.com/office/drawing/2014/main" val="546676733"/>
                    </a:ext>
                  </a:extLst>
                </a:gridCol>
              </a:tblGrid>
              <a:tr h="692325"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900041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97392" y="3980294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8</a:t>
            </a:r>
            <a:endParaRPr lang="en-US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7281453" y="3961552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</a:t>
            </a:r>
            <a:endParaRPr lang="en-US" sz="3600" dirty="0"/>
          </a:p>
        </p:txBody>
      </p:sp>
      <p:sp>
        <p:nvSpPr>
          <p:cNvPr id="45" name="TextBox 44"/>
          <p:cNvSpPr txBox="1"/>
          <p:nvPr/>
        </p:nvSpPr>
        <p:spPr>
          <a:xfrm>
            <a:off x="6413720" y="3969796"/>
            <a:ext cx="72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94</a:t>
            </a:r>
            <a:endParaRPr lang="en-US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5417849" y="4007160"/>
            <a:ext cx="91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100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489065" y="1951126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47" name="TextBox 46"/>
          <p:cNvSpPr txBox="1"/>
          <p:nvPr/>
        </p:nvSpPr>
        <p:spPr>
          <a:xfrm>
            <a:off x="5635977" y="1874753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48" name="TextBox 47"/>
          <p:cNvSpPr txBox="1"/>
          <p:nvPr/>
        </p:nvSpPr>
        <p:spPr>
          <a:xfrm>
            <a:off x="3233227" y="1940359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0" name="TextBox 49"/>
          <p:cNvSpPr txBox="1"/>
          <p:nvPr/>
        </p:nvSpPr>
        <p:spPr>
          <a:xfrm>
            <a:off x="1366353" y="4085965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2138615" y="4030255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2850710" y="4018880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3510940" y="4024027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4" name="TextBox 53"/>
          <p:cNvSpPr txBox="1"/>
          <p:nvPr/>
        </p:nvSpPr>
        <p:spPr>
          <a:xfrm>
            <a:off x="8263772" y="3970923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7382045" y="3934360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6" name="TextBox 55"/>
          <p:cNvSpPr txBox="1"/>
          <p:nvPr/>
        </p:nvSpPr>
        <p:spPr>
          <a:xfrm>
            <a:off x="6500318" y="4007161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5618591" y="4024027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7308613" y="1845745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59" name="TextBox 58"/>
          <p:cNvSpPr txBox="1"/>
          <p:nvPr/>
        </p:nvSpPr>
        <p:spPr>
          <a:xfrm>
            <a:off x="6459910" y="1867053"/>
            <a:ext cx="43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44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  <p:bldP spid="24" grpId="0"/>
      <p:bldP spid="10" grpId="0"/>
      <p:bldP spid="29" grpId="0"/>
      <p:bldP spid="32" grpId="0"/>
      <p:bldP spid="33" grpId="0"/>
      <p:bldP spid="43" grpId="0"/>
      <p:bldP spid="44" grpId="0"/>
      <p:bldP spid="45" grpId="0"/>
      <p:bldP spid="46" grpId="0"/>
      <p:bldP spid="11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pihanhtrangso.nxbgd.vn:8488/uploads/202012230851464616_tr93-b5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6798"/>
            <a:ext cx="7137677" cy="455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" y="-59532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Bài</a:t>
            </a:r>
            <a:r>
              <a:rPr lang="en-US" sz="3600" dirty="0" smtClean="0"/>
              <a:t> 5: </a:t>
            </a:r>
            <a:r>
              <a:rPr lang="en-US" sz="3600" dirty="0" err="1" smtClean="0"/>
              <a:t>Trả</a:t>
            </a:r>
            <a:r>
              <a:rPr lang="en-US" sz="3600" dirty="0" smtClean="0"/>
              <a:t> </a:t>
            </a:r>
            <a:r>
              <a:rPr lang="en-US" sz="3600" dirty="0" err="1" smtClean="0"/>
              <a:t>lời</a:t>
            </a:r>
            <a:r>
              <a:rPr lang="en-US" sz="3600" dirty="0" smtClean="0"/>
              <a:t>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hỏi</a:t>
            </a:r>
            <a:endParaRPr lang="en-US" sz="3600" dirty="0"/>
          </a:p>
        </p:txBody>
      </p:sp>
      <p:sp>
        <p:nvSpPr>
          <p:cNvPr id="6" name="Cloud 5"/>
          <p:cNvSpPr/>
          <p:nvPr/>
        </p:nvSpPr>
        <p:spPr>
          <a:xfrm>
            <a:off x="78278" y="520613"/>
            <a:ext cx="2790824" cy="172539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Ai </a:t>
            </a:r>
            <a:r>
              <a:rPr lang="en-US" sz="2800" dirty="0" err="1" smtClean="0">
                <a:solidFill>
                  <a:schemeClr val="tx1"/>
                </a:solidFill>
              </a:rPr>
              <a:t>đã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nhất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27084" y="567994"/>
            <a:ext cx="3067281" cy="1715869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b</a:t>
            </a:r>
            <a:r>
              <a:rPr lang="en-US" sz="2800" dirty="0" err="1" smtClean="0">
                <a:solidFill>
                  <a:schemeClr val="tx1"/>
                </a:solidFill>
              </a:rPr>
              <a:t>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Hoa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ai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199665" y="548944"/>
            <a:ext cx="2790824" cy="192252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Mai </a:t>
            </a:r>
            <a:r>
              <a:rPr lang="en-US" sz="2800" dirty="0" err="1" smtClean="0">
                <a:solidFill>
                  <a:schemeClr val="tx1"/>
                </a:solidFill>
              </a:rPr>
              <a:t>đã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nhất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92855" y="520612"/>
            <a:ext cx="3001510" cy="212892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b</a:t>
            </a:r>
            <a:r>
              <a:rPr lang="en-US" sz="2800" dirty="0" err="1" smtClean="0">
                <a:solidFill>
                  <a:schemeClr val="tx1"/>
                </a:solidFill>
              </a:rPr>
              <a:t>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Hoa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được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hơn</a:t>
            </a:r>
            <a:r>
              <a:rPr lang="en-US" sz="2800" dirty="0" smtClean="0">
                <a:solidFill>
                  <a:schemeClr val="tx1"/>
                </a:solidFill>
              </a:rPr>
              <a:t> 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161495" y="634181"/>
            <a:ext cx="2984808" cy="1715869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Hoa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ít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ai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60766" y="558469"/>
            <a:ext cx="2825847" cy="1715869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bạn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Hoa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đọc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ít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hơn</a:t>
            </a:r>
            <a:r>
              <a:rPr lang="en-US" sz="2800" dirty="0" smtClean="0">
                <a:solidFill>
                  <a:schemeClr val="tx1"/>
                </a:solidFill>
              </a:rPr>
              <a:t> Mai </a:t>
            </a:r>
            <a:r>
              <a:rPr lang="en-US" sz="2800" dirty="0" err="1" smtClean="0">
                <a:solidFill>
                  <a:schemeClr val="tx1"/>
                </a:solidFill>
              </a:rPr>
              <a:t>và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Hải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7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143000" y="706438"/>
            <a:ext cx="6858000" cy="573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013"/>
          </a:p>
        </p:txBody>
      </p:sp>
      <p:sp>
        <p:nvSpPr>
          <p:cNvPr id="29701" name="TextBox 17"/>
          <p:cNvSpPr txBox="1">
            <a:spLocks noChangeArrowheads="1"/>
          </p:cNvSpPr>
          <p:nvPr/>
        </p:nvSpPr>
        <p:spPr bwMode="auto">
          <a:xfrm>
            <a:off x="1306958" y="679802"/>
            <a:ext cx="141897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vi-V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vi-VN" altLang="vi-VN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2" name="TextBox 18"/>
          <p:cNvSpPr txBox="1">
            <a:spLocks noChangeArrowheads="1"/>
          </p:cNvSpPr>
          <p:nvPr/>
        </p:nvSpPr>
        <p:spPr bwMode="auto">
          <a:xfrm>
            <a:off x="1143000" y="1980010"/>
            <a:ext cx="743962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3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3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33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sz="3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33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703" name="Picture 12" descr="FLOWER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8" y="4229100"/>
            <a:ext cx="103703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3" descr="FLOWER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229100"/>
            <a:ext cx="103703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2" descr="FLOWER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69" y="4208860"/>
            <a:ext cx="103703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3" descr="FLOWER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419" y="4208860"/>
            <a:ext cx="103703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2" descr="FLOWER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319" y="4229100"/>
            <a:ext cx="103703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3" descr="FLOWER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169" y="4229100"/>
            <a:ext cx="103703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12642"/>
      </p:ext>
    </p:extLst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413</Words>
  <Application>Microsoft Office PowerPoint</Application>
  <PresentationFormat>On-screen Show (16:9)</PresentationFormat>
  <Paragraphs>152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.VnLinus</vt:lpstr>
      <vt:lpstr>Arial</vt:lpstr>
      <vt:lpstr>Calibri</vt:lpstr>
      <vt:lpstr>Times New Roman</vt:lpstr>
      <vt:lpstr>UTM Androgyne</vt:lpstr>
      <vt:lpstr>UTM ViceroyJF</vt:lpstr>
      <vt:lpstr>Office Theme</vt:lpstr>
      <vt:lpstr>Clip</vt:lpstr>
      <vt:lpstr>PowerPoint Presentation</vt:lpstr>
      <vt:lpstr>Bài 1: So sánh hai số: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1: So sánh hai số:</dc:title>
  <dc:creator>Admin</dc:creator>
  <cp:lastModifiedBy>Admin</cp:lastModifiedBy>
  <cp:revision>47</cp:revision>
  <dcterms:created xsi:type="dcterms:W3CDTF">2021-05-10T00:17:16Z</dcterms:created>
  <dcterms:modified xsi:type="dcterms:W3CDTF">2021-05-10T14:36:24Z</dcterms:modified>
</cp:coreProperties>
</file>