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56" r:id="rId3"/>
    <p:sldId id="269" r:id="rId4"/>
    <p:sldId id="270" r:id="rId5"/>
    <p:sldId id="258" r:id="rId6"/>
    <p:sldId id="271" r:id="rId7"/>
    <p:sldId id="272" r:id="rId8"/>
    <p:sldId id="259" r:id="rId9"/>
    <p:sldId id="260" r:id="rId10"/>
    <p:sldId id="261" r:id="rId11"/>
    <p:sldId id="262" r:id="rId12"/>
    <p:sldId id="273" r:id="rId13"/>
    <p:sldId id="263" r:id="rId14"/>
    <p:sldId id="264" r:id="rId15"/>
    <p:sldId id="265" r:id="rId16"/>
    <p:sldId id="26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0F4"/>
    <a:srgbClr val="BDF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79B45-563D-4091-A26A-9608C34DD10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159C6-A91D-4138-A29B-5C9A54F9A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7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59C6-A91D-4138-A29B-5C9A54F9A7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5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59C6-A91D-4138-A29B-5C9A54F9A7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1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682-9CDD-4BE1-8E5B-F9F7E57B4FF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D4BF-945D-42EC-A662-C927D3C8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5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682-9CDD-4BE1-8E5B-F9F7E57B4FF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D4BF-945D-42EC-A662-C927D3C8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6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682-9CDD-4BE1-8E5B-F9F7E57B4FF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D4BF-945D-42EC-A662-C927D3C8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1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682-9CDD-4BE1-8E5B-F9F7E57B4FF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D4BF-945D-42EC-A662-C927D3C8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682-9CDD-4BE1-8E5B-F9F7E57B4FF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D4BF-945D-42EC-A662-C927D3C8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8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682-9CDD-4BE1-8E5B-F9F7E57B4FF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D4BF-945D-42EC-A662-C927D3C8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682-9CDD-4BE1-8E5B-F9F7E57B4FF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D4BF-945D-42EC-A662-C927D3C8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9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682-9CDD-4BE1-8E5B-F9F7E57B4FF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D4BF-945D-42EC-A662-C927D3C8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682-9CDD-4BE1-8E5B-F9F7E57B4FF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D4BF-945D-42EC-A662-C927D3C8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682-9CDD-4BE1-8E5B-F9F7E57B4FF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D4BF-945D-42EC-A662-C927D3C8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3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8682-9CDD-4BE1-8E5B-F9F7E57B4FF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D4BF-945D-42EC-A662-C927D3C8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4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CD0F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E8682-9CDD-4BE1-8E5B-F9F7E57B4FF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3D4BF-945D-42EC-A662-C927D3C8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4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DELL\Downloads\phu nu\hinh-nen-powerpoint-kut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643312" y="240868"/>
            <a:ext cx="490537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0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</a:t>
            </a:r>
            <a:r>
              <a:rPr lang="en-US" sz="20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 ĐỘNG</a:t>
            </a:r>
            <a:endParaRPr lang="en-US" sz="20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19" descr="1018265obiutmb6v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343">
            <a:off x="319587" y="2475583"/>
            <a:ext cx="82073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9" descr="1018265obiutmb6v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5757">
            <a:off x="11173231" y="2250609"/>
            <a:ext cx="820738" cy="235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AN68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44" y="5420437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2008235" y="3251789"/>
            <a:ext cx="8674290" cy="12150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78"/>
              </a:avLst>
            </a:prstTxWarp>
          </a:bodyPr>
          <a:lstStyle/>
          <a:p>
            <a:pPr algn="ctr"/>
            <a:r>
              <a:rPr lang="en-US" sz="4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CỘNG, TRỪ TRONG PHẠM VI 100 (</a:t>
            </a:r>
            <a:r>
              <a:rPr lang="en-US" sz="4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94)</a:t>
            </a:r>
            <a:endParaRPr lang="en-US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6" y="4885207"/>
            <a:ext cx="2143125" cy="2143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5812" y="1417404"/>
            <a:ext cx="10681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CHÀO MỪNG CÁC THẦY CÔ VÀ CÁC EM HỌC SINH ĐẾN VỚI TIẾT HỌC TRỰC TUYẾN</a:t>
            </a:r>
            <a:endParaRPr lang="en-US" sz="4000" dirty="0">
              <a:solidFill>
                <a:srgbClr val="FF00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71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67641" y="529557"/>
            <a:ext cx="1903268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4. </a:t>
            </a:r>
            <a:r>
              <a:rPr kumimoji="0" lang="en-US" altLang="en-US" sz="3600" i="0" u="none" strike="noStrike" normalizeH="0" baseline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Tính</a:t>
            </a:r>
            <a:r>
              <a:rPr kumimoji="0" lang="en-US" altLang="en-US" sz="36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8558" y="2123896"/>
            <a:ext cx="3324059" cy="6775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23 </a:t>
            </a:r>
            <a:r>
              <a:rPr lang="en-US" sz="4000" dirty="0">
                <a:solidFill>
                  <a:schemeClr val="tx1"/>
                </a:solidFill>
              </a:rPr>
              <a:t>+ </a:t>
            </a:r>
            <a:r>
              <a:rPr lang="en-US" sz="4000" dirty="0" smtClean="0">
                <a:solidFill>
                  <a:schemeClr val="tx1"/>
                </a:solidFill>
              </a:rPr>
              <a:t>10 + 5 </a:t>
            </a:r>
            <a:r>
              <a:rPr lang="en-US" sz="40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98557" y="3749454"/>
            <a:ext cx="3311091" cy="702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78 – 58 + 5 </a:t>
            </a:r>
            <a:r>
              <a:rPr lang="en-US" sz="40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51425" y="3796801"/>
            <a:ext cx="1936104" cy="6019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38 </a:t>
            </a:r>
            <a:r>
              <a:rPr lang="en-US" sz="4000" dirty="0">
                <a:solidFill>
                  <a:schemeClr val="tx1"/>
                </a:solidFill>
              </a:rPr>
              <a:t>+ </a:t>
            </a:r>
            <a:r>
              <a:rPr lang="en-US" sz="4000" dirty="0" smtClean="0">
                <a:solidFill>
                  <a:schemeClr val="tx1"/>
                </a:solidFill>
              </a:rPr>
              <a:t>2=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99025" y="2132997"/>
            <a:ext cx="3184541" cy="6684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69 – </a:t>
            </a:r>
            <a:r>
              <a:rPr lang="en-US" sz="4000" dirty="0">
                <a:solidFill>
                  <a:schemeClr val="tx1"/>
                </a:solidFill>
              </a:rPr>
              <a:t>12 – </a:t>
            </a:r>
            <a:r>
              <a:rPr lang="en-US" sz="4000" dirty="0" smtClean="0">
                <a:solidFill>
                  <a:schemeClr val="tx1"/>
                </a:solidFill>
              </a:rPr>
              <a:t>7 </a:t>
            </a:r>
            <a:r>
              <a:rPr lang="en-US" sz="40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29889" y="2123895"/>
            <a:ext cx="675566" cy="6550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94878" y="3796801"/>
            <a:ext cx="675566" cy="6550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7321" y="3787242"/>
            <a:ext cx="675566" cy="6550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302953" y="2139258"/>
            <a:ext cx="675566" cy="6550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0457" y="3749453"/>
            <a:ext cx="38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48532" y="2053362"/>
            <a:ext cx="38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00827" y="2071100"/>
            <a:ext cx="312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546980" y="3749453"/>
            <a:ext cx="302526" cy="70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437034" y="3752387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25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36798" y="2119009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38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9315351" y="3752387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40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23426" y="2053362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490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868" y="226065"/>
            <a:ext cx="4918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</a:t>
            </a:r>
            <a:r>
              <a:rPr lang="en-US" alt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Chọn</a:t>
            </a:r>
            <a:r>
              <a:rPr lang="en-US" alt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&gt;, = </a:t>
            </a:r>
            <a:r>
              <a:rPr lang="en-US" alt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hoặc</a:t>
            </a:r>
            <a:r>
              <a:rPr lang="en-US" alt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&lt;.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0358" y="1949208"/>
            <a:ext cx="1579419" cy="769441"/>
          </a:xfrm>
          <a:prstGeom prst="rect">
            <a:avLst/>
          </a:prstGeom>
          <a:solidFill>
            <a:srgbClr val="FCD0F4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4400" dirty="0"/>
              <a:t>29 - </a:t>
            </a:r>
            <a:r>
              <a:rPr lang="en-US" altLang="en-US" sz="4400" dirty="0" smtClean="0"/>
              <a:t>1</a:t>
            </a:r>
            <a:endParaRPr lang="en-US" alt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87988" y="3947739"/>
            <a:ext cx="1744724" cy="769441"/>
          </a:xfrm>
          <a:prstGeom prst="rect">
            <a:avLst/>
          </a:prstGeom>
          <a:solidFill>
            <a:srgbClr val="FCD0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dirty="0">
                <a:solidFill>
                  <a:srgbClr val="40505E"/>
                </a:solidFill>
              </a:rPr>
              <a:t>99 + 1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98669" y="3908792"/>
            <a:ext cx="1498474" cy="769441"/>
          </a:xfrm>
          <a:prstGeom prst="rect">
            <a:avLst/>
          </a:prstGeom>
          <a:solidFill>
            <a:srgbClr val="FCD0F4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4400" dirty="0" smtClean="0"/>
              <a:t>100</a:t>
            </a:r>
            <a:endParaRPr lang="en-US" altLang="en-US" sz="4400" dirty="0"/>
          </a:p>
        </p:txBody>
      </p:sp>
      <p:sp>
        <p:nvSpPr>
          <p:cNvPr id="13" name="Oval 12"/>
          <p:cNvSpPr/>
          <p:nvPr/>
        </p:nvSpPr>
        <p:spPr>
          <a:xfrm>
            <a:off x="5704034" y="3924457"/>
            <a:ext cx="823313" cy="790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14" name="Oval 13"/>
          <p:cNvSpPr/>
          <p:nvPr/>
        </p:nvSpPr>
        <p:spPr>
          <a:xfrm>
            <a:off x="8685361" y="1927736"/>
            <a:ext cx="823313" cy="790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8907066" y="1902705"/>
            <a:ext cx="503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&gt;</a:t>
            </a:r>
            <a:endParaRPr lang="en-US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447299" y="1956039"/>
            <a:ext cx="1743756" cy="799493"/>
          </a:xfrm>
          <a:prstGeom prst="rect">
            <a:avLst/>
          </a:prstGeom>
          <a:solidFill>
            <a:srgbClr val="FCD0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dirty="0">
                <a:solidFill>
                  <a:srgbClr val="40505E"/>
                </a:solidFill>
              </a:rPr>
              <a:t>47 - 5</a:t>
            </a:r>
            <a:endParaRPr lang="en-US" sz="4400" dirty="0"/>
          </a:p>
        </p:txBody>
      </p:sp>
      <p:sp>
        <p:nvSpPr>
          <p:cNvPr id="22" name="Oval 21"/>
          <p:cNvSpPr/>
          <p:nvPr/>
        </p:nvSpPr>
        <p:spPr>
          <a:xfrm>
            <a:off x="2339006" y="1956039"/>
            <a:ext cx="823313" cy="790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3310271" y="1961150"/>
            <a:ext cx="2003895" cy="769441"/>
          </a:xfrm>
          <a:prstGeom prst="rect">
            <a:avLst/>
          </a:prstGeom>
          <a:solidFill>
            <a:srgbClr val="FCD0F4"/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/>
              <a:t>23 + 20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40177" y="1927736"/>
            <a:ext cx="1697186" cy="769441"/>
          </a:xfrm>
          <a:prstGeom prst="rect">
            <a:avLst/>
          </a:prstGeom>
          <a:solidFill>
            <a:srgbClr val="FCD0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dirty="0">
                <a:solidFill>
                  <a:srgbClr val="40505E"/>
                </a:solidFill>
              </a:rPr>
              <a:t>23 + 6</a:t>
            </a:r>
            <a:endParaRPr lang="en-US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0643" y="1914123"/>
            <a:ext cx="429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26" name="TextBox 25"/>
          <p:cNvSpPr txBox="1"/>
          <p:nvPr/>
        </p:nvSpPr>
        <p:spPr>
          <a:xfrm>
            <a:off x="8882271" y="1927736"/>
            <a:ext cx="429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5938526" y="3947739"/>
            <a:ext cx="429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01695" y="3922647"/>
            <a:ext cx="503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73812" y="1918575"/>
            <a:ext cx="503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&lt;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497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21" grpId="0" animBg="1"/>
      <p:bldP spid="22" grpId="0" animBg="1"/>
      <p:bldP spid="23" grpId="0" animBg="1"/>
      <p:bldP spid="24" grpId="0" animBg="1"/>
      <p:bldP spid="25" grpId="0"/>
      <p:bldP spid="25" grpId="2"/>
      <p:bldP spid="25" grpId="3"/>
      <p:bldP spid="26" grpId="0"/>
      <p:bldP spid="26" grpId="1"/>
      <p:bldP spid="26" grpId="2"/>
      <p:bldP spid="27" grpId="0"/>
      <p:bldP spid="27" grpId="1"/>
      <p:bldP spid="27" grpId="2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37" y="96982"/>
            <a:ext cx="236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Nêu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56365"/>
              </p:ext>
            </p:extLst>
          </p:nvPr>
        </p:nvGraphicFramePr>
        <p:xfrm>
          <a:off x="2075873" y="1268239"/>
          <a:ext cx="191654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273">
                  <a:extLst>
                    <a:ext uri="{9D8B030D-6E8A-4147-A177-3AD203B41FA5}">
                      <a16:colId xmlns:a16="http://schemas.microsoft.com/office/drawing/2014/main" val="1129830599"/>
                    </a:ext>
                  </a:extLst>
                </a:gridCol>
                <a:gridCol w="958273">
                  <a:extLst>
                    <a:ext uri="{9D8B030D-6E8A-4147-A177-3AD203B41FA5}">
                      <a16:colId xmlns:a16="http://schemas.microsoft.com/office/drawing/2014/main" val="51256570"/>
                    </a:ext>
                  </a:extLst>
                </a:gridCol>
              </a:tblGrid>
              <a:tr h="7277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4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684648"/>
                  </a:ext>
                </a:extLst>
              </a:tr>
              <a:tr h="72775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7747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698027"/>
              </p:ext>
            </p:extLst>
          </p:nvPr>
        </p:nvGraphicFramePr>
        <p:xfrm>
          <a:off x="7241309" y="3761249"/>
          <a:ext cx="191654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273">
                  <a:extLst>
                    <a:ext uri="{9D8B030D-6E8A-4147-A177-3AD203B41FA5}">
                      <a16:colId xmlns:a16="http://schemas.microsoft.com/office/drawing/2014/main" val="1129830599"/>
                    </a:ext>
                  </a:extLst>
                </a:gridCol>
                <a:gridCol w="958273">
                  <a:extLst>
                    <a:ext uri="{9D8B030D-6E8A-4147-A177-3AD203B41FA5}">
                      <a16:colId xmlns:a16="http://schemas.microsoft.com/office/drawing/2014/main" val="51256570"/>
                    </a:ext>
                  </a:extLst>
                </a:gridCol>
              </a:tblGrid>
              <a:tr h="7277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US" sz="4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684648"/>
                  </a:ext>
                </a:extLst>
              </a:tr>
              <a:tr h="727750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77477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49422"/>
              </p:ext>
            </p:extLst>
          </p:nvPr>
        </p:nvGraphicFramePr>
        <p:xfrm>
          <a:off x="7241309" y="1268239"/>
          <a:ext cx="191654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273">
                  <a:extLst>
                    <a:ext uri="{9D8B030D-6E8A-4147-A177-3AD203B41FA5}">
                      <a16:colId xmlns:a16="http://schemas.microsoft.com/office/drawing/2014/main" val="1129830599"/>
                    </a:ext>
                  </a:extLst>
                </a:gridCol>
                <a:gridCol w="958273">
                  <a:extLst>
                    <a:ext uri="{9D8B030D-6E8A-4147-A177-3AD203B41FA5}">
                      <a16:colId xmlns:a16="http://schemas.microsoft.com/office/drawing/2014/main" val="51256570"/>
                    </a:ext>
                  </a:extLst>
                </a:gridCol>
              </a:tblGrid>
              <a:tr h="727750">
                <a:tc gridSpan="2">
                  <a:txBody>
                    <a:bodyPr/>
                    <a:lstStyle/>
                    <a:p>
                      <a:pPr algn="ctr"/>
                      <a:endParaRPr lang="en-US" sz="4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684648"/>
                  </a:ext>
                </a:extLst>
              </a:tr>
              <a:tr h="72775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77477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950681"/>
              </p:ext>
            </p:extLst>
          </p:nvPr>
        </p:nvGraphicFramePr>
        <p:xfrm>
          <a:off x="2075873" y="3753808"/>
          <a:ext cx="191423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273">
                  <a:extLst>
                    <a:ext uri="{9D8B030D-6E8A-4147-A177-3AD203B41FA5}">
                      <a16:colId xmlns:a16="http://schemas.microsoft.com/office/drawing/2014/main" val="1129830599"/>
                    </a:ext>
                  </a:extLst>
                </a:gridCol>
                <a:gridCol w="955963">
                  <a:extLst>
                    <a:ext uri="{9D8B030D-6E8A-4147-A177-3AD203B41FA5}">
                      <a16:colId xmlns:a16="http://schemas.microsoft.com/office/drawing/2014/main" val="51256570"/>
                    </a:ext>
                  </a:extLst>
                </a:gridCol>
              </a:tblGrid>
              <a:tr h="7277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4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684648"/>
                  </a:ext>
                </a:extLst>
              </a:tr>
              <a:tr h="72775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77477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77909" y="1260798"/>
            <a:ext cx="443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?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8927" y="4515808"/>
            <a:ext cx="443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?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2254" y="4470524"/>
            <a:ext cx="443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?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0146" y="1268239"/>
            <a:ext cx="872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38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7273" y="4470523"/>
            <a:ext cx="872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35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6746" y="4508367"/>
            <a:ext cx="872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60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97984" y="482462"/>
            <a:ext cx="11499272" cy="997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a.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sân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chơi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viên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Sơn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thấy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6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chiếc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xe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đã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người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ngồi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4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chiếc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chưa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người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ngồi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tất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bao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nhiêu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chiếc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xe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ở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sân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chơi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?  </a:t>
            </a:r>
          </a:p>
        </p:txBody>
      </p:sp>
      <p:pic>
        <p:nvPicPr>
          <p:cNvPr id="7175" name="Picture 7" descr="https://apihanhtrangso.nxbgd.vn:8488/uploads/202012231055455206_tr96-b7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6" b="17286"/>
          <a:stretch/>
        </p:blipFill>
        <p:spPr bwMode="auto">
          <a:xfrm>
            <a:off x="1062477" y="1505059"/>
            <a:ext cx="9850582" cy="39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962" y="3549"/>
            <a:ext cx="678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7. </a:t>
            </a:r>
            <a:r>
              <a:rPr lang="en-US" alt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Nêu</a:t>
            </a:r>
            <a:r>
              <a:rPr lang="en-US" alt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phép</a:t>
            </a:r>
            <a:r>
              <a:rPr lang="en-US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tính</a:t>
            </a:r>
            <a:r>
              <a:rPr lang="en-US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rồi</a:t>
            </a:r>
            <a:r>
              <a:rPr lang="en-US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trả</a:t>
            </a:r>
            <a:r>
              <a:rPr lang="en-US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</a:t>
            </a:r>
            <a:r>
              <a:rPr lang="en-US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hỏi</a:t>
            </a:r>
            <a:r>
              <a:rPr lang="en-US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239448" y="4992726"/>
            <a:ext cx="7075605" cy="1851676"/>
          </a:xfrm>
          <a:prstGeom prst="roundRect">
            <a:avLst/>
          </a:prstGeom>
          <a:solidFill>
            <a:srgbClr val="BDF9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26342" y="6047765"/>
            <a:ext cx="630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tất</a:t>
            </a:r>
            <a:r>
              <a:rPr lang="en-US" sz="3600" dirty="0" smtClean="0"/>
              <a:t> </a:t>
            </a:r>
            <a:r>
              <a:rPr lang="en-US" sz="3600" dirty="0" err="1" smtClean="0"/>
              <a:t>cả</a:t>
            </a:r>
            <a:r>
              <a:rPr lang="vi-VN" sz="3600" dirty="0"/>
              <a:t> </a:t>
            </a:r>
            <a:r>
              <a:rPr lang="en-US" sz="3600" dirty="0" smtClean="0">
                <a:solidFill>
                  <a:srgbClr val="FF0000"/>
                </a:solidFill>
              </a:rPr>
              <a:t>10</a:t>
            </a:r>
            <a:r>
              <a:rPr lang="vi-VN" sz="3600" dirty="0"/>
              <a:t> </a:t>
            </a:r>
            <a:r>
              <a:rPr lang="vi-VN" sz="3600" dirty="0" smtClean="0"/>
              <a:t>chiếc</a:t>
            </a:r>
            <a:r>
              <a:rPr lang="en-US" sz="3600" dirty="0" smtClean="0"/>
              <a:t> </a:t>
            </a:r>
            <a:r>
              <a:rPr lang="en-US" sz="3600" dirty="0" err="1" smtClean="0"/>
              <a:t>xe</a:t>
            </a:r>
            <a:r>
              <a:rPr lang="en-US" sz="3600" dirty="0" smtClean="0"/>
              <a:t> ở </a:t>
            </a:r>
            <a:r>
              <a:rPr lang="en-US" sz="3600" dirty="0" err="1" smtClean="0"/>
              <a:t>sân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endParaRPr lang="en-US" sz="3600" dirty="0"/>
          </a:p>
        </p:txBody>
      </p:sp>
      <p:sp>
        <p:nvSpPr>
          <p:cNvPr id="36" name="Rectangle 35"/>
          <p:cNvSpPr/>
          <p:nvPr/>
        </p:nvSpPr>
        <p:spPr>
          <a:xfrm>
            <a:off x="3475159" y="5250770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988028" y="5241755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611106" y="5241755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522380" y="5356948"/>
            <a:ext cx="465648" cy="3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38347" y="5212015"/>
            <a:ext cx="4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5840083" y="5191293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3675960" y="5212016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3479869" y="5182278"/>
            <a:ext cx="71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25523" y="5177770"/>
            <a:ext cx="66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45" name="Oval 44"/>
          <p:cNvSpPr/>
          <p:nvPr/>
        </p:nvSpPr>
        <p:spPr>
          <a:xfrm>
            <a:off x="4592170" y="5237248"/>
            <a:ext cx="706348" cy="5958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729942" y="5182278"/>
            <a:ext cx="44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777251" y="5186785"/>
            <a:ext cx="64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13409" y="5177771"/>
            <a:ext cx="45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689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35" grpId="0"/>
      <p:bldP spid="36" grpId="0" animBg="1"/>
      <p:bldP spid="37" grpId="0" animBg="1"/>
      <p:bldP spid="38" grpId="0" animBg="1"/>
      <p:bldP spid="39" grpId="0"/>
      <p:bldP spid="40" grpId="0"/>
      <p:bldP spid="40" grpId="1"/>
      <p:bldP spid="41" grpId="0"/>
      <p:bldP spid="41" grpId="1"/>
      <p:bldP spid="42" grpId="0"/>
      <p:bldP spid="42" grpId="1"/>
      <p:bldP spid="43" grpId="0"/>
      <p:bldP spid="44" grpId="0"/>
      <p:bldP spid="45" grpId="0" animBg="1"/>
      <p:bldP spid="46" grpId="0"/>
      <p:bldP spid="46" grpId="1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747" y="352685"/>
            <a:ext cx="11416144" cy="1120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b.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Sân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chơi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10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chiếc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xe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. 8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chiếc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đã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người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ngồi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còn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lại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bao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nhiêu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chiếc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chưa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người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ngồi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?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7" descr="https://apihanhtrangso.nxbgd.vn:8488/uploads/202012231055455206_tr96-b7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71" b="29517"/>
          <a:stretch/>
        </p:blipFill>
        <p:spPr bwMode="auto">
          <a:xfrm>
            <a:off x="709877" y="2847665"/>
            <a:ext cx="985058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Brace 4"/>
          <p:cNvSpPr/>
          <p:nvPr/>
        </p:nvSpPr>
        <p:spPr>
          <a:xfrm rot="5400000">
            <a:off x="5342298" y="-2685854"/>
            <a:ext cx="229158" cy="9535561"/>
          </a:xfrm>
          <a:prstGeom prst="leftBrace">
            <a:avLst>
              <a:gd name="adj1" fmla="val 8333"/>
              <a:gd name="adj2" fmla="val 3924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https://apihanhtrangso.nxbgd.vn:8488/uploads/202012231055455206_tr96-b7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40950" r="79147" b="29517"/>
          <a:stretch/>
        </p:blipFill>
        <p:spPr bwMode="auto">
          <a:xfrm>
            <a:off x="6572249" y="2847665"/>
            <a:ext cx="1830532" cy="183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22819" y="1505682"/>
            <a:ext cx="296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tất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10 </a:t>
            </a:r>
            <a:r>
              <a:rPr lang="en-US" sz="2400" dirty="0" err="1" smtClean="0"/>
              <a:t>chiếc</a:t>
            </a:r>
            <a:r>
              <a:rPr lang="en-US" sz="2400" dirty="0" smtClean="0"/>
              <a:t> </a:t>
            </a:r>
            <a:r>
              <a:rPr lang="en-US" sz="2400" dirty="0" err="1" smtClean="0"/>
              <a:t>xe</a:t>
            </a:r>
            <a:endParaRPr lang="en-US" sz="2400" dirty="0"/>
          </a:p>
        </p:txBody>
      </p:sp>
      <p:sp>
        <p:nvSpPr>
          <p:cNvPr id="12" name="Left Brace 11"/>
          <p:cNvSpPr/>
          <p:nvPr/>
        </p:nvSpPr>
        <p:spPr>
          <a:xfrm rot="5400000">
            <a:off x="4306948" y="-999343"/>
            <a:ext cx="332509" cy="7568212"/>
          </a:xfrm>
          <a:prstGeom prst="leftBrace">
            <a:avLst>
              <a:gd name="adj1" fmla="val 8333"/>
              <a:gd name="adj2" fmla="val 5201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07873" y="2196504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</a:t>
            </a:r>
            <a:r>
              <a:rPr lang="en-US" sz="2400" dirty="0" err="1" smtClean="0"/>
              <a:t>chiếc</a:t>
            </a:r>
            <a:r>
              <a:rPr lang="en-US" sz="2400" dirty="0" smtClean="0"/>
              <a:t> </a:t>
            </a:r>
            <a:r>
              <a:rPr lang="en-US" sz="2400" dirty="0" err="1" smtClean="0"/>
              <a:t>xe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ngồi</a:t>
            </a:r>
            <a:endParaRPr lang="en-US" sz="2400" dirty="0"/>
          </a:p>
        </p:txBody>
      </p:sp>
      <p:sp>
        <p:nvSpPr>
          <p:cNvPr id="14" name="Left Brace 13"/>
          <p:cNvSpPr/>
          <p:nvPr/>
        </p:nvSpPr>
        <p:spPr>
          <a:xfrm rot="5400000" flipH="1">
            <a:off x="9188749" y="3578214"/>
            <a:ext cx="312283" cy="1884218"/>
          </a:xfrm>
          <a:prstGeom prst="leftBrace">
            <a:avLst>
              <a:gd name="adj1" fmla="val 8333"/>
              <a:gd name="adj2" fmla="val 5201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130145" y="4684040"/>
            <a:ext cx="42949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1496291" y="4923451"/>
            <a:ext cx="7527807" cy="1851676"/>
          </a:xfrm>
          <a:prstGeom prst="roundRect">
            <a:avLst/>
          </a:prstGeom>
          <a:solidFill>
            <a:srgbClr val="BDF9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01506" y="5983897"/>
            <a:ext cx="737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Còn</a:t>
            </a:r>
            <a:r>
              <a:rPr lang="en-US" sz="3600" dirty="0" smtClean="0"/>
              <a:t> </a:t>
            </a:r>
            <a:r>
              <a:rPr lang="en-US" sz="3600" dirty="0" err="1" smtClean="0"/>
              <a:t>lại</a:t>
            </a:r>
            <a:r>
              <a:rPr lang="vi-VN" sz="3600" dirty="0"/>
              <a:t> </a:t>
            </a:r>
            <a:r>
              <a:rPr lang="en-US" sz="3600" dirty="0" smtClean="0">
                <a:solidFill>
                  <a:srgbClr val="FF0000"/>
                </a:solidFill>
              </a:rPr>
              <a:t>2</a:t>
            </a:r>
            <a:r>
              <a:rPr lang="vi-VN" sz="3600" dirty="0"/>
              <a:t> </a:t>
            </a:r>
            <a:r>
              <a:rPr lang="vi-VN" sz="3600" dirty="0" smtClean="0"/>
              <a:t>chiếc</a:t>
            </a:r>
            <a:r>
              <a:rPr lang="en-US" sz="3600" dirty="0" smtClean="0"/>
              <a:t> </a:t>
            </a:r>
            <a:r>
              <a:rPr lang="en-US" sz="3600" dirty="0" err="1" smtClean="0"/>
              <a:t>xe</a:t>
            </a:r>
            <a:r>
              <a:rPr lang="en-US" sz="3600" dirty="0"/>
              <a:t> </a:t>
            </a:r>
            <a:r>
              <a:rPr lang="en-US" sz="3600" dirty="0" err="1" smtClean="0"/>
              <a:t>chưa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ngồi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3184204" y="5181495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97073" y="5172480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20151" y="5172480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31425" y="5287673"/>
            <a:ext cx="465648" cy="3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7392" y="5142740"/>
            <a:ext cx="4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549128" y="5122018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385005" y="5142741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3188914" y="5113003"/>
            <a:ext cx="71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6734568" y="5108495"/>
            <a:ext cx="66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4301215" y="5167973"/>
            <a:ext cx="706348" cy="5958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38987" y="5113003"/>
            <a:ext cx="44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5486296" y="5117510"/>
            <a:ext cx="64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22454" y="5108496"/>
            <a:ext cx="45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60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27" grpId="0" animBg="1"/>
      <p:bldP spid="28" grpId="0"/>
      <p:bldP spid="28" grpId="1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8721" y="459809"/>
            <a:ext cx="11582400" cy="1797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dirty="0" smtClean="0">
                <a:solidFill>
                  <a:srgbClr val="40505E"/>
                </a:solidFill>
                <a:latin typeface="+mn-lt"/>
              </a:rPr>
              <a:t>c.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Nhân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dịp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đi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tham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quan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,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cô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giáo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mua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được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48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chiếc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bút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.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Cô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tặng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cho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mỗi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bạn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trong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lớp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Minh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một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chiếc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bút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.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Biết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lớp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Minh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có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32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học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sinh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.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Hỏi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cô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còn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lại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bao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nhiêu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chiếc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bút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39448" y="3260899"/>
            <a:ext cx="7075605" cy="24106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41230" y="4466244"/>
            <a:ext cx="556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Cô</a:t>
            </a:r>
            <a:r>
              <a:rPr lang="en-US" sz="3600" dirty="0" smtClean="0"/>
              <a:t> </a:t>
            </a:r>
            <a:r>
              <a:rPr lang="en-US" sz="3600" dirty="0" err="1" smtClean="0"/>
              <a:t>giáo</a:t>
            </a:r>
            <a:r>
              <a:rPr lang="en-US" sz="3600" dirty="0" smtClean="0"/>
              <a:t> </a:t>
            </a:r>
            <a:r>
              <a:rPr lang="en-US" sz="3600" dirty="0" err="1" smtClean="0"/>
              <a:t>còn</a:t>
            </a:r>
            <a:r>
              <a:rPr lang="en-US" sz="3600" dirty="0" smtClean="0"/>
              <a:t> </a:t>
            </a:r>
            <a:r>
              <a:rPr lang="en-US" sz="3600" dirty="0" err="1" smtClean="0"/>
              <a:t>lại</a:t>
            </a:r>
            <a:r>
              <a:rPr lang="vi-VN" sz="3600" dirty="0"/>
              <a:t> </a:t>
            </a:r>
            <a:r>
              <a:rPr lang="en-US" sz="3600" dirty="0" smtClean="0">
                <a:solidFill>
                  <a:srgbClr val="FF0000"/>
                </a:solidFill>
              </a:rPr>
              <a:t>16</a:t>
            </a:r>
            <a:r>
              <a:rPr lang="vi-VN" sz="3600" dirty="0"/>
              <a:t> chiếc </a:t>
            </a:r>
            <a:r>
              <a:rPr lang="en-US" sz="3600" dirty="0" err="1" smtClean="0"/>
              <a:t>bút</a:t>
            </a:r>
            <a:r>
              <a:rPr lang="vi-VN" sz="3600" dirty="0" smtClean="0"/>
              <a:t>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475159" y="3712913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88028" y="3703898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11106" y="3703898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22380" y="3819091"/>
            <a:ext cx="465648" cy="3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8347" y="3674158"/>
            <a:ext cx="4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840083" y="3653436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675960" y="3674159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479869" y="3644421"/>
            <a:ext cx="71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48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025523" y="3639913"/>
            <a:ext cx="66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16</a:t>
            </a:r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4592170" y="3699391"/>
            <a:ext cx="706348" cy="5958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9942" y="3644421"/>
            <a:ext cx="44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77251" y="3648928"/>
            <a:ext cx="64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32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713409" y="3639914"/>
            <a:ext cx="45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165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/>
      <p:bldP spid="3" grpId="0" animBg="1"/>
      <p:bldP spid="4" grpId="0" animBg="1"/>
      <p:bldP spid="5" grpId="0" animBg="1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2" grpId="0" animBg="1"/>
      <p:bldP spid="13" grpId="0"/>
      <p:bldP spid="13" grpId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571" y="533668"/>
            <a:ext cx="458585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4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VUI MỘT CHÚT</a:t>
            </a:r>
            <a:endParaRPr lang="en-US" sz="4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62" y="918388"/>
            <a:ext cx="1871146" cy="2811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43" y="1043753"/>
            <a:ext cx="3114889" cy="3114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8379" y="2566791"/>
            <a:ext cx="624975" cy="522834"/>
          </a:xfrm>
          <a:prstGeom prst="rect">
            <a:avLst/>
          </a:prstGeom>
          <a:solidFill>
            <a:srgbClr val="FCD0F4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67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6709191" y="2583139"/>
            <a:ext cx="653729" cy="523220"/>
          </a:xfrm>
          <a:prstGeom prst="ellipse">
            <a:avLst/>
          </a:prstGeom>
          <a:solidFill>
            <a:srgbClr val="BDF9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80" y="3878185"/>
            <a:ext cx="2701312" cy="2782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15752" y="2583138"/>
            <a:ext cx="943571" cy="523220"/>
          </a:xfrm>
          <a:prstGeom prst="rect">
            <a:avLst/>
          </a:prstGeom>
          <a:solidFill>
            <a:srgbClr val="FCD0F4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23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132718" y="5541745"/>
            <a:ext cx="900546" cy="523220"/>
          </a:xfrm>
          <a:prstGeom prst="rect">
            <a:avLst/>
          </a:prstGeom>
          <a:solidFill>
            <a:srgbClr val="FCD0F4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25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296006" y="2569472"/>
            <a:ext cx="626322" cy="520153"/>
          </a:xfrm>
          <a:prstGeom prst="rect">
            <a:avLst/>
          </a:prstGeom>
          <a:solidFill>
            <a:srgbClr val="FCD0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78982" y="5541746"/>
            <a:ext cx="599086" cy="584775"/>
          </a:xfrm>
          <a:prstGeom prst="rect">
            <a:avLst/>
          </a:prstGeom>
          <a:solidFill>
            <a:srgbClr val="FCD0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6756932" y="5541745"/>
            <a:ext cx="792093" cy="584775"/>
          </a:xfrm>
          <a:prstGeom prst="ellipse">
            <a:avLst/>
          </a:prstGeom>
          <a:solidFill>
            <a:srgbClr val="BDF9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32" y="4046169"/>
            <a:ext cx="1871146" cy="28118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64881" y="5456755"/>
            <a:ext cx="500702" cy="584775"/>
          </a:xfrm>
          <a:prstGeom prst="rect">
            <a:avLst/>
          </a:prstGeom>
          <a:solidFill>
            <a:srgbClr val="FCD0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7" name="Cloud 16"/>
          <p:cNvSpPr/>
          <p:nvPr/>
        </p:nvSpPr>
        <p:spPr>
          <a:xfrm>
            <a:off x="266854" y="1410477"/>
            <a:ext cx="3238506" cy="283546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Voi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Trâu</a:t>
            </a:r>
            <a:r>
              <a:rPr lang="en-US" sz="2800" dirty="0" smtClean="0"/>
              <a:t> </a:t>
            </a:r>
            <a:r>
              <a:rPr lang="en-US" sz="2800" dirty="0" err="1"/>
              <a:t>mang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339691" y="2566405"/>
            <a:ext cx="650810" cy="523220"/>
          </a:xfrm>
          <a:prstGeom prst="rect">
            <a:avLst/>
          </a:prstGeom>
          <a:solidFill>
            <a:srgbClr val="FCD0F4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44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0461" y="5479720"/>
            <a:ext cx="560358" cy="523220"/>
          </a:xfrm>
          <a:prstGeom prst="rect">
            <a:avLst/>
          </a:prstGeom>
          <a:solidFill>
            <a:srgbClr val="FCD0F4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44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8461937" y="5521284"/>
            <a:ext cx="635481" cy="523220"/>
          </a:xfrm>
          <a:prstGeom prst="rect">
            <a:avLst/>
          </a:prstGeom>
          <a:solidFill>
            <a:srgbClr val="FCD0F4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02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2" grpId="0" animBg="1"/>
      <p:bldP spid="12" grpId="1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Nề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831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7"/>
          <p:cNvSpPr>
            <a:spLocks noChangeArrowheads="1" noChangeShapeType="1" noTextEdit="1"/>
          </p:cNvSpPr>
          <p:nvPr/>
        </p:nvSpPr>
        <p:spPr bwMode="auto">
          <a:xfrm>
            <a:off x="1898073" y="3138406"/>
            <a:ext cx="8866909" cy="1401384"/>
          </a:xfrm>
          <a:prstGeom prst="rect">
            <a:avLst/>
          </a:prstGeom>
        </p:spPr>
        <p:txBody>
          <a:bodyPr wrap="none" fromWordArt="1">
            <a:prstTxWarp prst="textButton">
              <a:avLst/>
            </a:prstTxWarp>
          </a:bodyPr>
          <a:lstStyle/>
          <a:p>
            <a:pPr algn="ctr"/>
            <a:r>
              <a:rPr lang="en-US" sz="8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8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vi-VN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8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99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4585" y="687093"/>
            <a:ext cx="7388155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a.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Có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tất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cả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bao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nhiêu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khối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lập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phương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?  </a:t>
            </a:r>
          </a:p>
        </p:txBody>
      </p:sp>
      <p:pic>
        <p:nvPicPr>
          <p:cNvPr id="1026" name="Picture 2" descr="https://apihanhtrangso.nxbgd.vn:8488/uploads/202012230858314300_tr94-b1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17" y="1477640"/>
            <a:ext cx="6892113" cy="39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9382" y="98998"/>
            <a:ext cx="959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Xem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hình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nêu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phép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tính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rồi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trả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hỏi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2695" y="5680473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85564" y="5671458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08642" y="5671458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9916" y="5786651"/>
            <a:ext cx="465648" cy="3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35883" y="5641718"/>
            <a:ext cx="4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6837619" y="5620996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4673496" y="5641719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4683146" y="5641718"/>
            <a:ext cx="50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8198728" y="5641718"/>
            <a:ext cx="50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8</a:t>
            </a:r>
            <a:endParaRPr lang="en-US" sz="3600" dirty="0"/>
          </a:p>
        </p:txBody>
      </p:sp>
      <p:sp>
        <p:nvSpPr>
          <p:cNvPr id="22" name="Oval 21"/>
          <p:cNvSpPr/>
          <p:nvPr/>
        </p:nvSpPr>
        <p:spPr>
          <a:xfrm>
            <a:off x="5589706" y="5666951"/>
            <a:ext cx="706348" cy="5958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46000" y="5611981"/>
            <a:ext cx="70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5756553" y="5620996"/>
            <a:ext cx="49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6837420" y="5620996"/>
            <a:ext cx="50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45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18" grpId="0" animBg="1"/>
      <p:bldP spid="13" grpId="0"/>
      <p:bldP spid="26" grpId="0"/>
      <p:bldP spid="26" grpId="1"/>
      <p:bldP spid="27" grpId="0"/>
      <p:bldP spid="27" grpId="1"/>
      <p:bldP spid="29" grpId="0"/>
      <p:bldP spid="29" grpId="1"/>
      <p:bldP spid="21" grpId="0"/>
      <p:bldP spid="38" grpId="0"/>
      <p:bldP spid="22" grpId="0" animBg="1"/>
      <p:bldP spid="37" grpId="0"/>
      <p:bldP spid="28" grpId="0"/>
      <p:bldP spid="28" grpId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apihanhtrangso.nxbgd.vn:8488/uploads/202012230900553695_tr94-b1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02" y="286603"/>
            <a:ext cx="9921922" cy="504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472695" y="5680473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985564" y="5671458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608642" y="5671458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519916" y="5786651"/>
            <a:ext cx="465648" cy="3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35883" y="5641718"/>
            <a:ext cx="4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6837619" y="5620996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4673496" y="5641719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4523753" y="5641718"/>
            <a:ext cx="71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30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8101406" y="5641718"/>
            <a:ext cx="69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50</a:t>
            </a:r>
            <a:endParaRPr lang="en-US" sz="3600" dirty="0"/>
          </a:p>
        </p:txBody>
      </p:sp>
      <p:sp>
        <p:nvSpPr>
          <p:cNvPr id="43" name="Oval 42"/>
          <p:cNvSpPr/>
          <p:nvPr/>
        </p:nvSpPr>
        <p:spPr>
          <a:xfrm>
            <a:off x="5589706" y="5666951"/>
            <a:ext cx="706348" cy="5958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746000" y="5611981"/>
            <a:ext cx="70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5756553" y="5620996"/>
            <a:ext cx="49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6736459" y="5620996"/>
            <a:ext cx="67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182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2" grpId="0"/>
      <p:bldP spid="43" grpId="0" animBg="1"/>
      <p:bldP spid="44" grpId="0"/>
      <p:bldP spid="45" grpId="0"/>
      <p:bldP spid="45" grpId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pihanhtrangso.nxbgd.vn:8488/uploads/202012230903101762_tr94-b1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38" y="199521"/>
            <a:ext cx="8715519" cy="49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472695" y="5694121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985564" y="5685106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608642" y="5685106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519916" y="5800299"/>
            <a:ext cx="465648" cy="3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35883" y="5655366"/>
            <a:ext cx="4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6837619" y="5634644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4673496" y="5655367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4520016" y="5644722"/>
            <a:ext cx="71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33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8048783" y="5655365"/>
            <a:ext cx="66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58</a:t>
            </a:r>
            <a:endParaRPr lang="en-US" sz="3600" dirty="0"/>
          </a:p>
        </p:txBody>
      </p:sp>
      <p:sp>
        <p:nvSpPr>
          <p:cNvPr id="39" name="Oval 38"/>
          <p:cNvSpPr/>
          <p:nvPr/>
        </p:nvSpPr>
        <p:spPr>
          <a:xfrm>
            <a:off x="5589706" y="5680599"/>
            <a:ext cx="706348" cy="5958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746000" y="5625629"/>
            <a:ext cx="70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5756553" y="5634644"/>
            <a:ext cx="49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6727913" y="5655365"/>
            <a:ext cx="64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80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8" grpId="0"/>
      <p:bldP spid="39" grpId="0" animBg="1"/>
      <p:bldP spid="40" grpId="0"/>
      <p:bldP spid="41" grpId="0"/>
      <p:bldP spid="41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3334" y="205894"/>
            <a:ext cx="92492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b.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Sau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khi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bớt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đi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thì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còn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lại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bao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nhiêu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khối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lập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phương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40505E"/>
                </a:solidFill>
                <a:effectLst/>
                <a:latin typeface="+mn-lt"/>
              </a:rPr>
              <a:t>.  </a:t>
            </a:r>
          </a:p>
        </p:txBody>
      </p:sp>
      <p:pic>
        <p:nvPicPr>
          <p:cNvPr id="2050" name="Picture 2" descr="https://apihanhtrangso.nxbgd.vn:8488/uploads/202012230956283550_tr94-b1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3" y="952717"/>
            <a:ext cx="7465325" cy="422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472695" y="5694121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85564" y="5685106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08642" y="5685106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19916" y="5800299"/>
            <a:ext cx="465648" cy="3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35883" y="5655366"/>
            <a:ext cx="4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37619" y="5634644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3496" y="5655367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669863" y="5669324"/>
            <a:ext cx="71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12711" y="5655365"/>
            <a:ext cx="66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5589706" y="5680599"/>
            <a:ext cx="706348" cy="5958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31207" y="5625629"/>
            <a:ext cx="70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97951" y="5680599"/>
            <a:ext cx="49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6832755" y="5655365"/>
            <a:ext cx="64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4609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2" grpId="0" animBg="1"/>
      <p:bldP spid="23" grpId="0"/>
      <p:bldP spid="24" grpId="0"/>
      <p:bldP spid="24" grpId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CD0F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pihanhtrangso.nxbgd.vn:8488/uploads/202012230957457104_tr94-b1-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r="14655"/>
          <a:stretch/>
        </p:blipFill>
        <p:spPr bwMode="auto">
          <a:xfrm>
            <a:off x="2785403" y="10659"/>
            <a:ext cx="7188591" cy="52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472695" y="5694121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85564" y="5685106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08642" y="5685106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519916" y="5800299"/>
            <a:ext cx="465648" cy="3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35883" y="5655366"/>
            <a:ext cx="4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6837619" y="5634644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4673496" y="5655367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4604074" y="5669324"/>
            <a:ext cx="71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50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8069950" y="5669324"/>
            <a:ext cx="66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30</a:t>
            </a:r>
            <a:endParaRPr lang="en-US" sz="3600" dirty="0"/>
          </a:p>
        </p:txBody>
      </p:sp>
      <p:sp>
        <p:nvSpPr>
          <p:cNvPr id="25" name="Oval 24"/>
          <p:cNvSpPr/>
          <p:nvPr/>
        </p:nvSpPr>
        <p:spPr>
          <a:xfrm>
            <a:off x="5589706" y="5680599"/>
            <a:ext cx="706348" cy="5958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831207" y="5625629"/>
            <a:ext cx="70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97951" y="5680599"/>
            <a:ext cx="49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6723531" y="5655365"/>
            <a:ext cx="64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35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5" grpId="0" animBg="1"/>
      <p:bldP spid="26" grpId="0"/>
      <p:bldP spid="27" grpId="0"/>
      <p:bldP spid="27" grpId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pihanhtrangso.nxbgd.vn:8488/uploads/202012230959519831_tr94-b1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03" y="236206"/>
            <a:ext cx="8584442" cy="485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472695" y="5694121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85564" y="5685106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08642" y="5685106"/>
            <a:ext cx="79157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519916" y="5800299"/>
            <a:ext cx="465648" cy="3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35883" y="5655366"/>
            <a:ext cx="43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6837619" y="5634644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4673496" y="5655367"/>
            <a:ext cx="48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4548847" y="5685792"/>
            <a:ext cx="71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59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8064724" y="5664382"/>
            <a:ext cx="66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34</a:t>
            </a:r>
            <a:endParaRPr lang="en-US" sz="3600" dirty="0"/>
          </a:p>
        </p:txBody>
      </p:sp>
      <p:sp>
        <p:nvSpPr>
          <p:cNvPr id="25" name="Oval 24"/>
          <p:cNvSpPr/>
          <p:nvPr/>
        </p:nvSpPr>
        <p:spPr>
          <a:xfrm>
            <a:off x="5589706" y="5680599"/>
            <a:ext cx="706348" cy="5958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831207" y="5625629"/>
            <a:ext cx="70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97951" y="5680599"/>
            <a:ext cx="49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6690009" y="5642028"/>
            <a:ext cx="64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6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5" grpId="0" animBg="1"/>
      <p:bldP spid="26" grpId="0"/>
      <p:bldP spid="27" grpId="0"/>
      <p:bldP spid="27" grpId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459" y="278726"/>
            <a:ext cx="3175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Tính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nhẩm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8559" y="1542197"/>
            <a:ext cx="2279177" cy="6550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50 + 30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98558" y="4919849"/>
            <a:ext cx="2279177" cy="6550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60 </a:t>
            </a:r>
            <a:r>
              <a:rPr lang="en-US" sz="4000" dirty="0">
                <a:solidFill>
                  <a:schemeClr val="tx1"/>
                </a:solidFill>
              </a:rPr>
              <a:t>+ </a:t>
            </a:r>
            <a:r>
              <a:rPr lang="en-US" sz="4000" dirty="0" smtClean="0">
                <a:solidFill>
                  <a:schemeClr val="tx1"/>
                </a:solidFill>
              </a:rPr>
              <a:t>40 </a:t>
            </a:r>
            <a:r>
              <a:rPr lang="en-US" sz="40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999025" y="4919849"/>
            <a:ext cx="2431578" cy="6528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100 - 10 </a:t>
            </a:r>
            <a:r>
              <a:rPr lang="en-US" sz="40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98558" y="3271628"/>
            <a:ext cx="2279177" cy="6550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70 - </a:t>
            </a:r>
            <a:r>
              <a:rPr lang="en-US" sz="4000" dirty="0">
                <a:solidFill>
                  <a:schemeClr val="tx1"/>
                </a:solidFill>
              </a:rPr>
              <a:t>30 =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99025" y="3228749"/>
            <a:ext cx="2279177" cy="6550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40 </a:t>
            </a:r>
            <a:r>
              <a:rPr lang="en-US" sz="4000" dirty="0">
                <a:solidFill>
                  <a:schemeClr val="tx1"/>
                </a:solidFill>
              </a:rPr>
              <a:t>+ 30 =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99025" y="1564945"/>
            <a:ext cx="2279177" cy="6550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90 - 60 </a:t>
            </a:r>
            <a:r>
              <a:rPr lang="en-US" sz="40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41592" y="1555845"/>
            <a:ext cx="675566" cy="6550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557978" y="4917574"/>
            <a:ext cx="675566" cy="6550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557978" y="3228748"/>
            <a:ext cx="675566" cy="6550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00645" y="4968295"/>
            <a:ext cx="792710" cy="6043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00645" y="3271628"/>
            <a:ext cx="675566" cy="6550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539785" y="1555844"/>
            <a:ext cx="675566" cy="6550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85364" y="4847571"/>
            <a:ext cx="38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9685364" y="3181401"/>
            <a:ext cx="38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8" name="TextBox 37"/>
          <p:cNvSpPr txBox="1"/>
          <p:nvPr/>
        </p:nvSpPr>
        <p:spPr>
          <a:xfrm>
            <a:off x="9685364" y="1489402"/>
            <a:ext cx="38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3724698" y="1489402"/>
            <a:ext cx="38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3687165" y="3204982"/>
            <a:ext cx="302526" cy="70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3646224" y="4917574"/>
            <a:ext cx="38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3541592" y="3227441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40</a:t>
            </a:r>
            <a:endParaRPr lang="en-US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3576847" y="1503050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80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9587551" y="3184336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3449466" y="4947314"/>
            <a:ext cx="90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100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9587551" y="4926333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90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9587552" y="1525640"/>
            <a:ext cx="65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260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/>
      <p:bldP spid="44" grpId="0"/>
      <p:bldP spid="45" grpId="0"/>
      <p:bldP spid="46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164" y="306886"/>
            <a:ext cx="1820555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3. </a:t>
            </a:r>
            <a:r>
              <a:rPr kumimoji="0" lang="en-US" altLang="en-US" sz="3600" i="0" u="none" strike="noStrike" normalizeH="0" baseline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Tính</a:t>
            </a:r>
            <a:r>
              <a:rPr kumimoji="0" lang="en-US" altLang="en-US" sz="36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.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144222"/>
              </p:ext>
            </p:extLst>
          </p:nvPr>
        </p:nvGraphicFramePr>
        <p:xfrm>
          <a:off x="772520" y="1296538"/>
          <a:ext cx="10877268" cy="33968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9317">
                  <a:extLst>
                    <a:ext uri="{9D8B030D-6E8A-4147-A177-3AD203B41FA5}">
                      <a16:colId xmlns:a16="http://schemas.microsoft.com/office/drawing/2014/main" val="8047725"/>
                    </a:ext>
                  </a:extLst>
                </a:gridCol>
                <a:gridCol w="2719317">
                  <a:extLst>
                    <a:ext uri="{9D8B030D-6E8A-4147-A177-3AD203B41FA5}">
                      <a16:colId xmlns:a16="http://schemas.microsoft.com/office/drawing/2014/main" val="2916023937"/>
                    </a:ext>
                  </a:extLst>
                </a:gridCol>
                <a:gridCol w="2719317">
                  <a:extLst>
                    <a:ext uri="{9D8B030D-6E8A-4147-A177-3AD203B41FA5}">
                      <a16:colId xmlns:a16="http://schemas.microsoft.com/office/drawing/2014/main" val="2183656586"/>
                    </a:ext>
                  </a:extLst>
                </a:gridCol>
                <a:gridCol w="2719317">
                  <a:extLst>
                    <a:ext uri="{9D8B030D-6E8A-4147-A177-3AD203B41FA5}">
                      <a16:colId xmlns:a16="http://schemas.microsoft.com/office/drawing/2014/main" val="899763361"/>
                    </a:ext>
                  </a:extLst>
                </a:gridCol>
              </a:tblGrid>
              <a:tr h="1132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/>
                        </a:rPr>
                        <a:t>30 + 5 =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/>
                        </a:rPr>
                        <a:t>50 + 40 =</a:t>
                      </a:r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/>
                        </a:rPr>
                        <a:t>8 - 3 =</a:t>
                      </a:r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/>
                        </a:rPr>
                        <a:t>60 - 10 = </a:t>
                      </a:r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997695"/>
                  </a:ext>
                </a:extLst>
              </a:tr>
              <a:tr h="1132270">
                <a:tc>
                  <a:txBody>
                    <a:bodyPr/>
                    <a:lstStyle/>
                    <a:p>
                      <a:pPr algn="l"/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/>
                        </a:rPr>
                        <a:t>35 + 2 =</a:t>
                      </a:r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/>
                        </a:rPr>
                        <a:t>53 + 40 =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/>
                        </a:rPr>
                        <a:t>28 - 3 =</a:t>
                      </a:r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/>
                        </a:rPr>
                        <a:t>68 - 10 =</a:t>
                      </a:r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02882"/>
                  </a:ext>
                </a:extLst>
              </a:tr>
              <a:tr h="1132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/>
                        </a:rPr>
                        <a:t>25 + 12 =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/>
                        </a:rPr>
                        <a:t>58 - 23 =</a:t>
                      </a:r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/>
                        </a:rPr>
                        <a:t>42 + 34 =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chemeClr val="tx1"/>
                          </a:solidFill>
                          <a:effectLst/>
                        </a:rPr>
                        <a:t>76 - 41 =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5706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43199" y="1501255"/>
            <a:ext cx="47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78232" y="1452112"/>
            <a:ext cx="47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09333" y="1501255"/>
            <a:ext cx="824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35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544113" y="1494780"/>
            <a:ext cx="720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90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7822865" y="1448252"/>
            <a:ext cx="47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5463" y="1448252"/>
            <a:ext cx="54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939310" y="1417920"/>
            <a:ext cx="47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39310" y="1463940"/>
            <a:ext cx="71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50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2605719" y="2628362"/>
            <a:ext cx="47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3075" y="2658887"/>
            <a:ext cx="71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37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5578232" y="2587903"/>
            <a:ext cx="47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44113" y="2607160"/>
            <a:ext cx="71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93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8061701" y="2587903"/>
            <a:ext cx="47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4835" y="2607160"/>
            <a:ext cx="71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25</a:t>
            </a:r>
            <a:endParaRPr 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10979718" y="2607160"/>
            <a:ext cx="47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61616" y="2641000"/>
            <a:ext cx="71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58</a:t>
            </a:r>
            <a:endParaRPr 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2921466" y="3755469"/>
            <a:ext cx="47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05063" y="3724944"/>
            <a:ext cx="71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37</a:t>
            </a:r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5544113" y="3755469"/>
            <a:ext cx="47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27710" y="3719068"/>
            <a:ext cx="71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35</a:t>
            </a:r>
            <a:endParaRPr lang="en-US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8358114" y="3719068"/>
            <a:ext cx="47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64018" y="3742951"/>
            <a:ext cx="71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76</a:t>
            </a:r>
            <a:endParaRPr lang="en-US" sz="4000" dirty="0"/>
          </a:p>
        </p:txBody>
      </p:sp>
      <p:sp>
        <p:nvSpPr>
          <p:cNvPr id="38" name="TextBox 37"/>
          <p:cNvSpPr txBox="1"/>
          <p:nvPr/>
        </p:nvSpPr>
        <p:spPr>
          <a:xfrm>
            <a:off x="10978019" y="3719068"/>
            <a:ext cx="47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822907" y="3750380"/>
            <a:ext cx="71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52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1" grpId="0"/>
      <p:bldP spid="41" grpId="1"/>
      <p:bldP spid="50" grpId="0"/>
      <p:bldP spid="2" grpId="0"/>
      <p:bldP spid="18" grpId="0"/>
      <p:bldP spid="18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0" grpId="1"/>
      <p:bldP spid="31" grpId="0"/>
      <p:bldP spid="32" grpId="0"/>
      <p:bldP spid="32" grpId="1"/>
      <p:bldP spid="33" grpId="0"/>
      <p:bldP spid="34" grpId="0"/>
      <p:bldP spid="34" grpId="1"/>
      <p:bldP spid="35" grpId="0"/>
      <p:bldP spid="36" grpId="0"/>
      <p:bldP spid="36" grpId="1"/>
      <p:bldP spid="37" grpId="0"/>
      <p:bldP spid="38" grpId="0"/>
      <p:bldP spid="38" grpId="1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528</Words>
  <Application>Microsoft Office PowerPoint</Application>
  <PresentationFormat>Widescreen</PresentationFormat>
  <Paragraphs>212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53</cp:revision>
  <dcterms:created xsi:type="dcterms:W3CDTF">2021-05-11T01:40:57Z</dcterms:created>
  <dcterms:modified xsi:type="dcterms:W3CDTF">2021-05-13T06:45:19Z</dcterms:modified>
</cp:coreProperties>
</file>